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4"/>
  </p:notesMasterIdLst>
  <p:sldIdLst>
    <p:sldId id="898" r:id="rId4"/>
    <p:sldId id="259" r:id="rId5"/>
    <p:sldId id="260" r:id="rId6"/>
    <p:sldId id="261" r:id="rId7"/>
    <p:sldId id="262" r:id="rId8"/>
    <p:sldId id="755" r:id="rId9"/>
    <p:sldId id="909" r:id="rId10"/>
    <p:sldId id="1160" r:id="rId11"/>
    <p:sldId id="1161" r:id="rId12"/>
    <p:sldId id="1162" r:id="rId13"/>
    <p:sldId id="1163" r:id="rId14"/>
    <p:sldId id="1164" r:id="rId15"/>
    <p:sldId id="1141" r:id="rId16"/>
    <p:sldId id="1166" r:id="rId17"/>
    <p:sldId id="1165" r:id="rId18"/>
    <p:sldId id="1123" r:id="rId19"/>
    <p:sldId id="1167" r:id="rId20"/>
    <p:sldId id="1169" r:id="rId21"/>
    <p:sldId id="1168" r:id="rId22"/>
    <p:sldId id="1170" r:id="rId23"/>
    <p:sldId id="1171" r:id="rId24"/>
    <p:sldId id="1172" r:id="rId25"/>
    <p:sldId id="1176" r:id="rId26"/>
    <p:sldId id="1173" r:id="rId27"/>
    <p:sldId id="1174" r:id="rId28"/>
    <p:sldId id="1124" r:id="rId29"/>
    <p:sldId id="1175" r:id="rId30"/>
    <p:sldId id="1077" r:id="rId31"/>
    <p:sldId id="407" r:id="rId32"/>
    <p:sldId id="417" r:id="rId33"/>
    <p:sldId id="281" r:id="rId34"/>
    <p:sldId id="950" r:id="rId35"/>
    <p:sldId id="276" r:id="rId36"/>
    <p:sldId id="277" r:id="rId37"/>
    <p:sldId id="278" r:id="rId38"/>
    <p:sldId id="1177" r:id="rId39"/>
    <p:sldId id="1114" r:id="rId40"/>
    <p:sldId id="1178" r:id="rId41"/>
    <p:sldId id="283" r:id="rId42"/>
    <p:sldId id="284" r:id="rId43"/>
    <p:sldId id="309" r:id="rId44"/>
    <p:sldId id="310" r:id="rId45"/>
    <p:sldId id="961" r:id="rId46"/>
    <p:sldId id="962" r:id="rId47"/>
    <p:sldId id="976" r:id="rId48"/>
    <p:sldId id="977" r:id="rId49"/>
    <p:sldId id="978" r:id="rId50"/>
    <p:sldId id="312" r:id="rId51"/>
    <p:sldId id="313"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a:srgbClr val="F84032"/>
    <a:srgbClr val="EFF8BA"/>
    <a:srgbClr val="204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D548E-5E10-49C0-8FEF-9F1BB8843E48}" v="12" dt="2023-07-18T04:30:33.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9/26/2023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26/09/2023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39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489017"/>
            <a:ext cx="6934200" cy="2123658"/>
          </a:xfrm>
          <a:prstGeom prst="rect">
            <a:avLst/>
          </a:prstGeom>
        </p:spPr>
        <p:txBody>
          <a:bodyPr wrap="square">
            <a:spAutoFit/>
          </a:bodyPr>
          <a:lstStyle/>
          <a:p>
            <a:pPr algn="ctr"/>
            <a:r>
              <a:rPr lang="fi-FI"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CINTA KEPADA NABI ASAS KECINTAAN KEPADA ALLAH</a:t>
            </a:r>
            <a:endParaRPr lang="it-IT"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13 Rabiul Awal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29 September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8000" r="-1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70174" y="2895600"/>
            <a:ext cx="8305800" cy="2833517"/>
          </a:xfrm>
          <a:prstGeom prst="rect">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Sudah pasti kita terdorong untuk melaksanakan serta mengikuti apa sahaja suruhan dan larangan daripada Baginda SAW dengan penuh rela hati.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600200" y="990600"/>
            <a:ext cx="6045748" cy="1600200"/>
          </a:xfrm>
          <a:prstGeom prst="rect">
            <a:avLst/>
          </a:prstGeom>
          <a:solidFill>
            <a:schemeClr val="bg2">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Apabila kita sebagai umat Islam mengasihi Nabi SAW</a:t>
            </a:r>
          </a:p>
        </p:txBody>
      </p:sp>
    </p:spTree>
    <p:extLst>
      <p:ext uri="{BB962C8B-B14F-4D97-AF65-F5344CB8AC3E}">
        <p14:creationId xmlns:p14="http://schemas.microsoft.com/office/powerpoint/2010/main" val="396648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8000" r="-1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3048000"/>
            <a:ext cx="8305800" cy="3214356"/>
          </a:xfrm>
          <a:prstGeom prst="rect">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Terjemahan makna mengasihi Allah SWT, kerana semua yang dilakukan oleh Rasulullah SAW, tidak lain dan tidak bukan adalah suruhan yang diredai oleh Allah SWT semata-mata.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1">
            <a:extLst>
              <a:ext uri="{FF2B5EF4-FFF2-40B4-BE49-F238E27FC236}">
                <a16:creationId xmlns:a16="http://schemas.microsoft.com/office/drawing/2014/main" xmlns="" id="{0808471C-4130-3D2E-1B60-244917EA6DA8}"/>
              </a:ext>
            </a:extLst>
          </p:cNvPr>
          <p:cNvSpPr/>
          <p:nvPr/>
        </p:nvSpPr>
        <p:spPr>
          <a:xfrm>
            <a:off x="1174613" y="685800"/>
            <a:ext cx="6870974" cy="2113548"/>
          </a:xfrm>
          <a:prstGeom prst="rect">
            <a:avLst/>
          </a:prstGeom>
          <a:solidFill>
            <a:schemeClr val="bg2">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Mengikuti semua jejak langkah Baginda dengan rela hati itulah sebenarnya</a:t>
            </a:r>
          </a:p>
        </p:txBody>
      </p:sp>
    </p:spTree>
    <p:extLst>
      <p:ext uri="{BB962C8B-B14F-4D97-AF65-F5344CB8AC3E}">
        <p14:creationId xmlns:p14="http://schemas.microsoft.com/office/powerpoint/2010/main" val="400409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498339" y="3987326"/>
            <a:ext cx="8147319" cy="2554545"/>
          </a:xfrm>
          <a:prstGeom prst="rect">
            <a:avLst/>
          </a:prstGeom>
        </p:spPr>
        <p:txBody>
          <a:bodyPr wrap="square">
            <a:spAutoFit/>
          </a:bodyPr>
          <a:lstStyle/>
          <a:p>
            <a:pPr lvl="0" algn="just"/>
            <a:r>
              <a:rPr kumimoji="0" lang="en-US" sz="32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libri"/>
                <a:ea typeface="+mn-ea"/>
                <a:cs typeface="+mn-cs"/>
              </a:rPr>
              <a:t>Maksudnya</a:t>
            </a: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 </a:t>
            </a:r>
            <a:r>
              <a:rPr kumimoji="0" lang="en-US" sz="32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ea typeface="+mn-ea"/>
                <a:cs typeface="+mn-cs"/>
              </a:rPr>
              <a:t>: </a:t>
            </a:r>
            <a:r>
              <a:rPr lang="en-US" sz="3200" b="1" dirty="0">
                <a:ln w="1905"/>
                <a:solidFill>
                  <a:srgbClr val="C00000"/>
                </a:solidFill>
                <a:effectLst>
                  <a:innerShdw blurRad="69850" dist="43180" dir="5400000">
                    <a:srgbClr val="000000">
                      <a:alpha val="65000"/>
                    </a:srgbClr>
                  </a:innerShdw>
                </a:effectLst>
              </a:rPr>
              <a:t>“</a:t>
            </a:r>
            <a:r>
              <a:rPr lang="en-US" sz="3200" b="1" dirty="0" err="1">
                <a:ln w="1905"/>
                <a:solidFill>
                  <a:srgbClr val="C00000"/>
                </a:solidFill>
                <a:effectLst>
                  <a:innerShdw blurRad="69850" dist="43180" dir="5400000">
                    <a:srgbClr val="000000">
                      <a:alpha val="65000"/>
                    </a:srgbClr>
                  </a:innerShdw>
                </a:effectLst>
              </a:rPr>
              <a:t>Tidak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sempurna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iman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seorang</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sehingga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aku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menjadi</a:t>
            </a:r>
            <a:r>
              <a:rPr lang="en-US" sz="3200" b="1" dirty="0">
                <a:ln w="1905"/>
                <a:solidFill>
                  <a:srgbClr val="C00000"/>
                </a:solidFill>
                <a:effectLst>
                  <a:innerShdw blurRad="69850" dist="43180" dir="5400000">
                    <a:srgbClr val="000000">
                      <a:alpha val="65000"/>
                    </a:srgbClr>
                  </a:innerShdw>
                </a:effectLst>
              </a:rPr>
              <a:t> orang yang paling </a:t>
            </a:r>
            <a:r>
              <a:rPr lang="en-US" sz="3200" b="1" dirty="0" err="1">
                <a:ln w="1905"/>
                <a:solidFill>
                  <a:srgbClr val="C00000"/>
                </a:solidFill>
                <a:effectLst>
                  <a:innerShdw blurRad="69850" dist="43180" dir="5400000">
                    <a:srgbClr val="000000">
                      <a:alpha val="65000"/>
                    </a:srgbClr>
                  </a:innerShdw>
                </a:effectLst>
              </a:rPr>
              <a:t>dikasihinya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lebih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daripada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ibubapa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anaknya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serta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manusia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keseluruhannya</a:t>
            </a:r>
            <a:r>
              <a:rPr lang="en-US" sz="3200" b="1" dirty="0">
                <a:ln w="1905"/>
                <a:solidFill>
                  <a:srgbClr val="C00000"/>
                </a:solidFill>
                <a:effectLst>
                  <a:innerShdw blurRad="69850" dist="43180" dir="5400000">
                    <a:srgbClr val="000000">
                      <a:alpha val="65000"/>
                    </a:srgbClr>
                  </a:innerShdw>
                </a:effectLst>
              </a:rPr>
              <a:t>”.</a:t>
            </a:r>
          </a:p>
          <a:p>
            <a:pPr lvl="0" algn="r"/>
            <a:r>
              <a:rPr lang="en-US" sz="3200" b="1" dirty="0">
                <a:ln w="1905"/>
                <a:effectLst>
                  <a:innerShdw blurRad="69850" dist="43180" dir="5400000">
                    <a:srgbClr val="000000">
                      <a:alpha val="65000"/>
                    </a:srgbClr>
                  </a:innerShdw>
                </a:effectLst>
              </a:rPr>
              <a:t>(Hadis </a:t>
            </a:r>
            <a:r>
              <a:rPr lang="en-US" sz="3200" b="1" dirty="0" err="1">
                <a:ln w="1905"/>
                <a:effectLst>
                  <a:innerShdw blurRad="69850" dist="43180" dir="5400000">
                    <a:srgbClr val="000000">
                      <a:alpha val="65000"/>
                    </a:srgbClr>
                  </a:innerShdw>
                </a:effectLst>
              </a:rPr>
              <a:t>riwayat</a:t>
            </a:r>
            <a:r>
              <a:rPr lang="en-US" sz="3200" b="1" dirty="0">
                <a:ln w="1905"/>
                <a:effectLst>
                  <a:innerShdw blurRad="69850" dist="43180" dir="5400000">
                    <a:srgbClr val="000000">
                      <a:alpha val="65000"/>
                    </a:srgbClr>
                  </a:innerShdw>
                </a:effectLst>
              </a:rPr>
              <a:t> Al-Bukhari)</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4"/>
            <a:ext cx="8583482" cy="1454413"/>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 SAW pernah menyebut dalam satu hadis tentang keutamaan mencintai Baginda iaitu: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pic>
        <p:nvPicPr>
          <p:cNvPr id="4" name="Picture 3">
            <a:extLst>
              <a:ext uri="{FF2B5EF4-FFF2-40B4-BE49-F238E27FC236}">
                <a16:creationId xmlns:a16="http://schemas.microsoft.com/office/drawing/2014/main" xmlns="" id="{D1F3AC39-556E-4DF9-907F-5BAD67D38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3" y="1905000"/>
            <a:ext cx="8157155" cy="2523963"/>
          </a:xfrm>
          <a:prstGeom prst="rect">
            <a:avLst/>
          </a:prstGeom>
        </p:spPr>
      </p:pic>
    </p:spTree>
    <p:extLst>
      <p:ext uri="{BB962C8B-B14F-4D97-AF65-F5344CB8AC3E}">
        <p14:creationId xmlns:p14="http://schemas.microsoft.com/office/powerpoint/2010/main" val="172519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1295400" y="609600"/>
            <a:ext cx="6705600" cy="1439162"/>
          </a:xfrm>
          <a:prstGeom prst="round2SameRect">
            <a:avLst/>
          </a:prstGeom>
          <a:gradFill>
            <a:gsLst>
              <a:gs pos="90000">
                <a:srgbClr val="FF9393"/>
              </a:gs>
              <a:gs pos="17000">
                <a:srgbClr val="FF0000"/>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Hadis tersebut antara lain memberi faham kepada kita bahawa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990600" y="2281099"/>
            <a:ext cx="7315200" cy="1982363"/>
          </a:xfrm>
          <a:prstGeom prst="roundRect">
            <a:avLst/>
          </a:prstGeom>
          <a:gradFill>
            <a:gsLst>
              <a:gs pos="90000">
                <a:srgbClr val="FF9393"/>
              </a:gs>
              <a:gs pos="17000">
                <a:srgbClr val="FF0000"/>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Walau bagaimanapun cinta kita terhadap kedua ibubapa, anak pinak, sahabat handai dan sanak saudara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990600" y="4495800"/>
            <a:ext cx="7315200" cy="1656798"/>
          </a:xfrm>
          <a:prstGeom prst="roundRect">
            <a:avLst/>
          </a:prstGeom>
          <a:gradFill>
            <a:gsLst>
              <a:gs pos="90000">
                <a:srgbClr val="FF9393"/>
              </a:gs>
              <a:gs pos="17000">
                <a:srgbClr val="FF0000"/>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KEMUNCAK CINTA yang perlu kita bina dalam kehidupan kita adalah MENCINTAI RASULULLAH SAW.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2503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1243263" y="549442"/>
            <a:ext cx="6705600" cy="1439162"/>
          </a:xfrm>
          <a:prstGeom prst="round2SameRect">
            <a:avLst/>
          </a:prstGeom>
          <a:gradFill>
            <a:gsLst>
              <a:gs pos="90000">
                <a:srgbClr val="FF9393"/>
              </a:gs>
              <a:gs pos="17000">
                <a:srgbClr val="FF0000"/>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Perasaan cinta yang utuh dalam hati itulah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938463" y="2449541"/>
            <a:ext cx="7315200" cy="1300301"/>
          </a:xfrm>
          <a:prstGeom prst="roundRect">
            <a:avLst/>
          </a:prstGeom>
          <a:gradFill>
            <a:gsLst>
              <a:gs pos="90000">
                <a:srgbClr val="FF9393"/>
              </a:gs>
              <a:gs pos="17000">
                <a:srgbClr val="FF0000"/>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Akan menjadi PENGGERAK UTAMA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914400" y="3733800"/>
            <a:ext cx="7315200" cy="2571198"/>
          </a:xfrm>
          <a:prstGeom prst="roundRect">
            <a:avLst/>
          </a:prstGeom>
          <a:gradFill>
            <a:gsLst>
              <a:gs pos="90000">
                <a:srgbClr val="FF9393"/>
              </a:gs>
              <a:gs pos="17000">
                <a:srgbClr val="FF0000"/>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Menyebabkan kita REDA dan RELA mengikuti apa sahaja yang disarankan oleh Baginda Nabi SAW.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3493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1" y="3879282"/>
            <a:ext cx="8147319" cy="2954655"/>
          </a:xfrm>
          <a:prstGeom prst="rect">
            <a:avLst/>
          </a:prstGeom>
        </p:spPr>
        <p:txBody>
          <a:bodyPr wrap="square">
            <a:spAutoFit/>
          </a:bodyPr>
          <a:lstStyle/>
          <a:p>
            <a:pPr lvl="0" algn="just"/>
            <a:r>
              <a:rPr kumimoji="0" lang="en-US" sz="31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libri"/>
              </a:rPr>
              <a:t>Maksudnya</a:t>
            </a:r>
            <a:r>
              <a:rPr kumimoji="0" lang="en-US" sz="31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rPr>
              <a:t> </a:t>
            </a:r>
            <a:r>
              <a:rPr kumimoji="0" lang="en-US" sz="31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rPr>
              <a:t>: </a:t>
            </a:r>
            <a:r>
              <a:rPr lang="en-US" sz="3100" b="1" dirty="0">
                <a:ln w="1905"/>
                <a:solidFill>
                  <a:srgbClr val="C00000"/>
                </a:solidFill>
                <a:effectLst>
                  <a:innerShdw blurRad="69850" dist="43180" dir="5400000">
                    <a:srgbClr val="000000">
                      <a:alpha val="65000"/>
                    </a:srgbClr>
                  </a:innerShdw>
                </a:effectLst>
              </a:rPr>
              <a:t>“Akan </a:t>
            </a:r>
            <a:r>
              <a:rPr lang="en-US" sz="3100" b="1" dirty="0" err="1">
                <a:ln w="1905"/>
                <a:solidFill>
                  <a:srgbClr val="C00000"/>
                </a:solidFill>
                <a:effectLst>
                  <a:innerShdw blurRad="69850" dist="43180" dir="5400000">
                    <a:srgbClr val="000000">
                      <a:alpha val="65000"/>
                    </a:srgbClr>
                  </a:innerShdw>
                </a:effectLst>
              </a:rPr>
              <a:t>mengecapi</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makna</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kemanisan</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iman</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barangsiapa</a:t>
            </a:r>
            <a:r>
              <a:rPr lang="en-US" sz="3100" b="1" dirty="0">
                <a:ln w="1905"/>
                <a:solidFill>
                  <a:srgbClr val="C00000"/>
                </a:solidFill>
                <a:effectLst>
                  <a:innerShdw blurRad="69850" dist="43180" dir="5400000">
                    <a:srgbClr val="000000">
                      <a:alpha val="65000"/>
                    </a:srgbClr>
                  </a:innerShdw>
                </a:effectLst>
              </a:rPr>
              <a:t> yang </a:t>
            </a:r>
            <a:r>
              <a:rPr lang="en-US" sz="3100" b="1" dirty="0" err="1">
                <a:ln w="1905"/>
                <a:solidFill>
                  <a:srgbClr val="C00000"/>
                </a:solidFill>
                <a:effectLst>
                  <a:innerShdw blurRad="69850" dist="43180" dir="5400000">
                    <a:srgbClr val="000000">
                      <a:alpha val="65000"/>
                    </a:srgbClr>
                  </a:innerShdw>
                </a:effectLst>
              </a:rPr>
              <a:t>berasa</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reda</a:t>
            </a:r>
            <a:r>
              <a:rPr lang="en-US" sz="3100" b="1" dirty="0">
                <a:ln w="1905"/>
                <a:solidFill>
                  <a:srgbClr val="C00000"/>
                </a:solidFill>
                <a:effectLst>
                  <a:innerShdw blurRad="69850" dist="43180" dir="5400000">
                    <a:srgbClr val="000000">
                      <a:alpha val="65000"/>
                    </a:srgbClr>
                  </a:innerShdw>
                </a:effectLst>
              </a:rPr>
              <a:t> Allah </a:t>
            </a:r>
            <a:r>
              <a:rPr lang="en-US" sz="3100" b="1" dirty="0" err="1">
                <a:ln w="1905"/>
                <a:solidFill>
                  <a:srgbClr val="C00000"/>
                </a:solidFill>
                <a:effectLst>
                  <a:innerShdw blurRad="69850" dist="43180" dir="5400000">
                    <a:srgbClr val="000000">
                      <a:alpha val="65000"/>
                    </a:srgbClr>
                  </a:innerShdw>
                </a:effectLst>
              </a:rPr>
              <a:t>menjadi</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Tuhannya</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reda</a:t>
            </a:r>
            <a:r>
              <a:rPr lang="en-US" sz="3100" b="1" dirty="0">
                <a:ln w="1905"/>
                <a:solidFill>
                  <a:srgbClr val="C00000"/>
                </a:solidFill>
                <a:effectLst>
                  <a:innerShdw blurRad="69850" dist="43180" dir="5400000">
                    <a:srgbClr val="000000">
                      <a:alpha val="65000"/>
                    </a:srgbClr>
                  </a:innerShdw>
                </a:effectLst>
              </a:rPr>
              <a:t> Islam </a:t>
            </a:r>
            <a:r>
              <a:rPr lang="en-US" sz="3100" b="1" dirty="0" err="1">
                <a:ln w="1905"/>
                <a:solidFill>
                  <a:srgbClr val="C00000"/>
                </a:solidFill>
                <a:effectLst>
                  <a:innerShdw blurRad="69850" dist="43180" dir="5400000">
                    <a:srgbClr val="000000">
                      <a:alpha val="65000"/>
                    </a:srgbClr>
                  </a:innerShdw>
                </a:effectLst>
              </a:rPr>
              <a:t>menjadi</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agamanya</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dan</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reda</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Nabi</a:t>
            </a:r>
            <a:r>
              <a:rPr lang="en-US" sz="3100" b="1" dirty="0">
                <a:ln w="1905"/>
                <a:solidFill>
                  <a:srgbClr val="C00000"/>
                </a:solidFill>
                <a:effectLst>
                  <a:innerShdw blurRad="69850" dist="43180" dir="5400000">
                    <a:srgbClr val="000000">
                      <a:alpha val="65000"/>
                    </a:srgbClr>
                  </a:innerShdw>
                </a:effectLst>
              </a:rPr>
              <a:t> Muhammad SAW </a:t>
            </a:r>
            <a:r>
              <a:rPr lang="en-US" sz="3100" b="1" dirty="0" err="1">
                <a:ln w="1905"/>
                <a:solidFill>
                  <a:srgbClr val="C00000"/>
                </a:solidFill>
                <a:effectLst>
                  <a:innerShdw blurRad="69850" dist="43180" dir="5400000">
                    <a:srgbClr val="000000">
                      <a:alpha val="65000"/>
                    </a:srgbClr>
                  </a:innerShdw>
                </a:effectLst>
              </a:rPr>
              <a:t>menjadi</a:t>
            </a:r>
            <a:r>
              <a:rPr lang="en-US" sz="3100" b="1" dirty="0">
                <a:ln w="1905"/>
                <a:solidFill>
                  <a:srgbClr val="C00000"/>
                </a:solidFill>
                <a:effectLst>
                  <a:innerShdw blurRad="69850" dist="43180" dir="5400000">
                    <a:srgbClr val="000000">
                      <a:alpha val="65000"/>
                    </a:srgbClr>
                  </a:innerShdw>
                </a:effectLst>
              </a:rPr>
              <a:t> </a:t>
            </a:r>
            <a:r>
              <a:rPr lang="en-US" sz="3100" b="1" dirty="0" err="1">
                <a:ln w="1905"/>
                <a:solidFill>
                  <a:srgbClr val="C00000"/>
                </a:solidFill>
                <a:effectLst>
                  <a:innerShdw blurRad="69850" dist="43180" dir="5400000">
                    <a:srgbClr val="000000">
                      <a:alpha val="65000"/>
                    </a:srgbClr>
                  </a:innerShdw>
                </a:effectLst>
              </a:rPr>
              <a:t>rasul</a:t>
            </a:r>
            <a:r>
              <a:rPr lang="en-US" sz="3100" b="1" dirty="0">
                <a:ln w="1905"/>
                <a:solidFill>
                  <a:srgbClr val="C00000"/>
                </a:solidFill>
                <a:effectLst>
                  <a:innerShdw blurRad="69850" dist="43180" dir="5400000">
                    <a:srgbClr val="000000">
                      <a:alpha val="65000"/>
                    </a:srgbClr>
                  </a:innerShdw>
                </a:effectLst>
              </a:rPr>
              <a:t>”.</a:t>
            </a:r>
          </a:p>
          <a:p>
            <a:pPr lvl="0" algn="r"/>
            <a:r>
              <a:rPr lang="en-US" sz="3100" b="1" dirty="0">
                <a:ln w="1905"/>
                <a:effectLst>
                  <a:innerShdw blurRad="69850" dist="43180" dir="5400000">
                    <a:srgbClr val="000000">
                      <a:alpha val="65000"/>
                    </a:srgbClr>
                  </a:innerShdw>
                </a:effectLst>
              </a:rPr>
              <a:t>(Hadis </a:t>
            </a:r>
            <a:r>
              <a:rPr lang="en-US" sz="3100" b="1" dirty="0" err="1">
                <a:ln w="1905"/>
                <a:effectLst>
                  <a:innerShdw blurRad="69850" dist="43180" dir="5400000">
                    <a:srgbClr val="000000">
                      <a:alpha val="65000"/>
                    </a:srgbClr>
                  </a:innerShdw>
                </a:effectLst>
              </a:rPr>
              <a:t>riwayat</a:t>
            </a:r>
            <a:r>
              <a:rPr lang="en-US" sz="3100" b="1" dirty="0">
                <a:ln w="1905"/>
                <a:effectLst>
                  <a:innerShdw blurRad="69850" dist="43180" dir="5400000">
                    <a:srgbClr val="000000">
                      <a:alpha val="65000"/>
                    </a:srgbClr>
                  </a:innerShdw>
                </a:effectLst>
              </a:rPr>
              <a:t> Muslim)</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4"/>
            <a:ext cx="8583482" cy="1454413"/>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en-US" sz="240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KEMANISAN IMAN</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pic>
        <p:nvPicPr>
          <p:cNvPr id="4" name="Picture 3">
            <a:extLst>
              <a:ext uri="{FF2B5EF4-FFF2-40B4-BE49-F238E27FC236}">
                <a16:creationId xmlns:a16="http://schemas.microsoft.com/office/drawing/2014/main" xmlns="" id="{4E858F13-D577-449F-AC89-F22ADC32D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72" y="1716736"/>
            <a:ext cx="8163252" cy="2523963"/>
          </a:xfrm>
          <a:prstGeom prst="rect">
            <a:avLst/>
          </a:prstGeom>
        </p:spPr>
      </p:pic>
    </p:spTree>
    <p:extLst>
      <p:ext uri="{BB962C8B-B14F-4D97-AF65-F5344CB8AC3E}">
        <p14:creationId xmlns:p14="http://schemas.microsoft.com/office/powerpoint/2010/main" val="164986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05063" y="1143000"/>
            <a:ext cx="8305800" cy="19050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Persoalan yang mungkin timbul berlegar dalam fikiran kita sekarang</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81000" y="3657600"/>
            <a:ext cx="8305800" cy="19050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Bagaimanakah rasa cinta tersebut boleh tumbuh segar dalam hati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9570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1271337" y="990600"/>
            <a:ext cx="6629400" cy="10668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Perlu kita sedari bahawa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33137" y="2667000"/>
            <a:ext cx="8305800" cy="32004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Melahirkan rasa cinta Rasul yang kental dalam hati tidak mudah dicapai tanpa </a:t>
            </a:r>
            <a:r>
              <a:rPr lang="sv-SE" sz="36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MENGENALI Baginda </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SAW dengan lebih dekat.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6592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1371600" y="533400"/>
            <a:ext cx="6629400" cy="11430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mengenali Baginda Nabi SAW</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533400" y="2057400"/>
            <a:ext cx="8305800" cy="42672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sama-sama kita mempelajari serta mengenali diri Nabi SAW dalam pelbagai aspek kehidupan, terutamanya keperibadian mulia yang ditonjolkan dalam hidup berkeluarga, bermasyarakat dan bernegara.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194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1371600" y="685800"/>
            <a:ext cx="6629400" cy="19050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adalah contoh terbaik dalam hubungan dengan:</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533400" y="3048000"/>
            <a:ext cx="8305800" cy="31242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ALLAH, dengan sesama MUSLIM dan BUKAN MUSLIM, malahan hubungan dengan MAKHLUK YANG TIDAK BERAKAL sekalipun.</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4267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200400" y="228600"/>
            <a:ext cx="2971800" cy="7620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Selain itu</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537411" y="1255295"/>
            <a:ext cx="8305800" cy="31242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Jangan lupa untuk kita MENDAMPINGI DAN MENYAYANGI  orang-orang yang mengasihi Nabi SAW dalam kalangan para ulama, para guru dan juga ahli keluarga keturunan Baginda SAW</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533400" y="4572000"/>
            <a:ext cx="8305800" cy="20574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sentiasa mengungkapkan rasa cinta kepada Rasulullah SAW menerusi percakapan dan perbuatan mereka.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0504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200400" y="759995"/>
            <a:ext cx="2971800" cy="7620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Semoga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533400" y="1844842"/>
            <a:ext cx="8305800" cy="1712495"/>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Limpahan rasa cintakan Nabi SAW yang telah dikurniakan Allah kepada mereka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533400" y="4203032"/>
            <a:ext cx="8305800" cy="15240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Turut dikurniakan Allah melimpah masuk ke dalam hati sanubari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7184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0" y="4038600"/>
            <a:ext cx="8147319" cy="2123658"/>
          </a:xfrm>
          <a:prstGeom prst="rect">
            <a:avLst/>
          </a:prstGeom>
        </p:spPr>
        <p:txBody>
          <a:bodyPr wrap="square">
            <a:spAutoFit/>
          </a:bodyPr>
          <a:lstStyle/>
          <a:p>
            <a:pPr lvl="0" algn="just"/>
            <a:r>
              <a:rPr kumimoji="0" lang="en-US" sz="4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libri"/>
              </a:rPr>
              <a:t>Maksudnya</a:t>
            </a:r>
            <a:r>
              <a:rPr kumimoji="0" lang="en-US" sz="44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rPr>
              <a:t> </a:t>
            </a:r>
            <a:r>
              <a:rPr kumimoji="0" lang="en-US" sz="44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rPr>
              <a:t>: </a:t>
            </a:r>
            <a:r>
              <a:rPr lang="en-US" sz="4400" b="1" dirty="0" err="1">
                <a:ln w="1905"/>
                <a:solidFill>
                  <a:srgbClr val="C00000"/>
                </a:solidFill>
                <a:effectLst>
                  <a:innerShdw blurRad="69850" dist="43180" dir="5400000">
                    <a:srgbClr val="000000">
                      <a:alpha val="65000"/>
                    </a:srgbClr>
                  </a:innerShdw>
                </a:effectLst>
              </a:rPr>
              <a:t>Kamu</a:t>
            </a:r>
            <a:r>
              <a:rPr lang="en-US" sz="4400" b="1" dirty="0">
                <a:ln w="1905"/>
                <a:solidFill>
                  <a:srgbClr val="C00000"/>
                </a:solidFill>
                <a:effectLst>
                  <a:innerShdw blurRad="69850" dist="43180" dir="5400000">
                    <a:srgbClr val="000000">
                      <a:alpha val="65000"/>
                    </a:srgbClr>
                  </a:innerShdw>
                </a:effectLst>
              </a:rPr>
              <a:t> </a:t>
            </a:r>
            <a:r>
              <a:rPr lang="en-US" sz="4400" b="1" dirty="0" err="1">
                <a:ln w="1905"/>
                <a:solidFill>
                  <a:srgbClr val="C00000"/>
                </a:solidFill>
                <a:effectLst>
                  <a:innerShdw blurRad="69850" dist="43180" dir="5400000">
                    <a:srgbClr val="000000">
                      <a:alpha val="65000"/>
                    </a:srgbClr>
                  </a:innerShdw>
                </a:effectLst>
              </a:rPr>
              <a:t>berserta</a:t>
            </a:r>
            <a:r>
              <a:rPr lang="en-US" sz="4400" b="1" dirty="0">
                <a:ln w="1905"/>
                <a:solidFill>
                  <a:srgbClr val="C00000"/>
                </a:solidFill>
                <a:effectLst>
                  <a:innerShdw blurRad="69850" dist="43180" dir="5400000">
                    <a:srgbClr val="000000">
                      <a:alpha val="65000"/>
                    </a:srgbClr>
                  </a:innerShdw>
                </a:effectLst>
              </a:rPr>
              <a:t> </a:t>
            </a:r>
            <a:r>
              <a:rPr lang="en-US" sz="4400" b="1" dirty="0" err="1">
                <a:ln w="1905"/>
                <a:solidFill>
                  <a:srgbClr val="C00000"/>
                </a:solidFill>
                <a:effectLst>
                  <a:innerShdw blurRad="69850" dist="43180" dir="5400000">
                    <a:srgbClr val="000000">
                      <a:alpha val="65000"/>
                    </a:srgbClr>
                  </a:innerShdw>
                </a:effectLst>
              </a:rPr>
              <a:t>dengan</a:t>
            </a:r>
            <a:r>
              <a:rPr lang="en-US" sz="4400" b="1" dirty="0">
                <a:ln w="1905"/>
                <a:solidFill>
                  <a:srgbClr val="C00000"/>
                </a:solidFill>
                <a:effectLst>
                  <a:innerShdw blurRad="69850" dist="43180" dir="5400000">
                    <a:srgbClr val="000000">
                      <a:alpha val="65000"/>
                    </a:srgbClr>
                  </a:innerShdw>
                </a:effectLst>
              </a:rPr>
              <a:t> orang yang </a:t>
            </a:r>
            <a:r>
              <a:rPr lang="en-US" sz="4400" b="1" dirty="0" err="1">
                <a:ln w="1905"/>
                <a:solidFill>
                  <a:srgbClr val="C00000"/>
                </a:solidFill>
                <a:effectLst>
                  <a:innerShdw blurRad="69850" dist="43180" dir="5400000">
                    <a:srgbClr val="000000">
                      <a:alpha val="65000"/>
                    </a:srgbClr>
                  </a:innerShdw>
                </a:effectLst>
              </a:rPr>
              <a:t>kamu</a:t>
            </a:r>
            <a:r>
              <a:rPr lang="en-US" sz="4400" b="1" dirty="0">
                <a:ln w="1905"/>
                <a:solidFill>
                  <a:srgbClr val="C00000"/>
                </a:solidFill>
                <a:effectLst>
                  <a:innerShdw blurRad="69850" dist="43180" dir="5400000">
                    <a:srgbClr val="000000">
                      <a:alpha val="65000"/>
                    </a:srgbClr>
                  </a:innerShdw>
                </a:effectLst>
              </a:rPr>
              <a:t> </a:t>
            </a:r>
            <a:r>
              <a:rPr lang="en-US" sz="4400" b="1" dirty="0" err="1">
                <a:ln w="1905"/>
                <a:solidFill>
                  <a:srgbClr val="C00000"/>
                </a:solidFill>
                <a:effectLst>
                  <a:innerShdw blurRad="69850" dist="43180" dir="5400000">
                    <a:srgbClr val="000000">
                      <a:alpha val="65000"/>
                    </a:srgbClr>
                  </a:innerShdw>
                </a:effectLst>
              </a:rPr>
              <a:t>kasihi</a:t>
            </a:r>
            <a:r>
              <a:rPr lang="en-US" sz="4400" b="1" dirty="0">
                <a:ln w="1905"/>
                <a:solidFill>
                  <a:srgbClr val="C00000"/>
                </a:solidFill>
                <a:effectLst>
                  <a:innerShdw blurRad="69850" dist="43180" dir="5400000">
                    <a:srgbClr val="000000">
                      <a:alpha val="65000"/>
                    </a:srgbClr>
                  </a:innerShdw>
                </a:effectLst>
              </a:rPr>
              <a:t>.</a:t>
            </a:r>
          </a:p>
          <a:p>
            <a:pPr lvl="0" algn="r"/>
            <a:r>
              <a:rPr lang="en-US" sz="4400" b="1" dirty="0">
                <a:ln w="1905"/>
                <a:effectLst>
                  <a:innerShdw blurRad="69850" dist="43180" dir="5400000">
                    <a:srgbClr val="000000">
                      <a:alpha val="65000"/>
                    </a:srgbClr>
                  </a:innerShdw>
                </a:effectLst>
              </a:rPr>
              <a:t>(Hadis </a:t>
            </a:r>
            <a:r>
              <a:rPr lang="en-US" sz="4400" b="1" dirty="0" err="1">
                <a:ln w="1905"/>
                <a:effectLst>
                  <a:innerShdw blurRad="69850" dist="43180" dir="5400000">
                    <a:srgbClr val="000000">
                      <a:alpha val="65000"/>
                    </a:srgbClr>
                  </a:innerShdw>
                </a:effectLst>
              </a:rPr>
              <a:t>riwayat</a:t>
            </a:r>
            <a:r>
              <a:rPr lang="en-US" sz="4400" b="1" dirty="0">
                <a:ln w="1905"/>
                <a:effectLst>
                  <a:innerShdw blurRad="69850" dist="43180" dir="5400000">
                    <a:srgbClr val="000000">
                      <a:alpha val="65000"/>
                    </a:srgbClr>
                  </a:innerShdw>
                </a:effectLst>
              </a:rPr>
              <a:t> Al-Bukhari)</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5"/>
            <a:ext cx="8583482" cy="9759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Sebagaimana sabda Baginda SAW:</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pic>
        <p:nvPicPr>
          <p:cNvPr id="4" name="Picture 3">
            <a:extLst>
              <a:ext uri="{FF2B5EF4-FFF2-40B4-BE49-F238E27FC236}">
                <a16:creationId xmlns:a16="http://schemas.microsoft.com/office/drawing/2014/main" xmlns="" id="{AA043B3D-79CC-4DEF-B8DA-F04E407B2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95" y="1856148"/>
            <a:ext cx="7571888" cy="1926503"/>
          </a:xfrm>
          <a:prstGeom prst="rect">
            <a:avLst/>
          </a:prstGeom>
        </p:spPr>
      </p:pic>
    </p:spTree>
    <p:extLst>
      <p:ext uri="{BB962C8B-B14F-4D97-AF65-F5344CB8AC3E}">
        <p14:creationId xmlns:p14="http://schemas.microsoft.com/office/powerpoint/2010/main" val="231295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1485900" y="990600"/>
            <a:ext cx="6248400" cy="75799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juga diseru untuk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57200" y="2819400"/>
            <a:ext cx="8305800" cy="2819400"/>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MEMPERBANYAKKAN SELAWAT DAN SALAM kepada junjungan Rasulullah SAW yang menjadi obor pencetus rasa ingat berkekalan kepada Baginda.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2380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69232" y="3276600"/>
            <a:ext cx="8305800" cy="1620256"/>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KEDUDUKAN orang yang sentiasa memperbanyakkan selawat dan salam...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2259932" y="914400"/>
            <a:ext cx="4724400" cy="954505"/>
          </a:xfrm>
          <a:prstGeom prst="roundRect">
            <a:avLst/>
          </a:prstGeom>
          <a:solidFill>
            <a:schemeClr val="accent1">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5354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1" y="1828800"/>
            <a:ext cx="8147319" cy="4154984"/>
          </a:xfrm>
          <a:prstGeom prst="rect">
            <a:avLst/>
          </a:prstGeom>
        </p:spPr>
        <p:txBody>
          <a:bodyPr wrap="square">
            <a:spAutoFit/>
          </a:bodyPr>
          <a:lstStyle/>
          <a:p>
            <a:pPr lvl="0" algn="just"/>
            <a:r>
              <a:rPr lang="en-US" sz="4400" b="1" dirty="0">
                <a:ln w="1905"/>
                <a:solidFill>
                  <a:srgbClr val="FF0000"/>
                </a:solidFill>
                <a:effectLst>
                  <a:innerShdw blurRad="69850" dist="43180" dir="5400000">
                    <a:srgbClr val="000000">
                      <a:alpha val="65000"/>
                    </a:srgbClr>
                  </a:innerShdw>
                </a:effectLst>
              </a:rPr>
              <a:t>“Orang yang paling </a:t>
            </a:r>
            <a:r>
              <a:rPr lang="en-US" sz="4400" b="1" dirty="0" err="1">
                <a:ln w="1905"/>
                <a:solidFill>
                  <a:srgbClr val="FF0000"/>
                </a:solidFill>
                <a:effectLst>
                  <a:innerShdw blurRad="69850" dist="43180" dir="5400000">
                    <a:srgbClr val="000000">
                      <a:alpha val="65000"/>
                    </a:srgbClr>
                  </a:innerShdw>
                </a:effectLst>
              </a:rPr>
              <a:t>utama</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darjat</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kedudukannya</a:t>
            </a:r>
            <a:r>
              <a:rPr lang="en-US" sz="4400" b="1" dirty="0">
                <a:ln w="1905"/>
                <a:solidFill>
                  <a:srgbClr val="FF0000"/>
                </a:solidFill>
                <a:effectLst>
                  <a:innerShdw blurRad="69850" dist="43180" dir="5400000">
                    <a:srgbClr val="000000">
                      <a:alpha val="65000"/>
                    </a:srgbClr>
                  </a:innerShdw>
                </a:effectLst>
              </a:rPr>
              <a:t> di </a:t>
            </a:r>
            <a:r>
              <a:rPr lang="en-US" sz="4400" b="1" dirty="0" err="1">
                <a:ln w="1905"/>
                <a:solidFill>
                  <a:srgbClr val="FF0000"/>
                </a:solidFill>
                <a:effectLst>
                  <a:innerShdw blurRad="69850" dist="43180" dir="5400000">
                    <a:srgbClr val="000000">
                      <a:alpha val="65000"/>
                    </a:srgbClr>
                  </a:innerShdw>
                </a:effectLst>
              </a:rPr>
              <a:t>sisiku</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pada</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hari</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kiamat</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kelak</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adalah</a:t>
            </a:r>
            <a:r>
              <a:rPr lang="en-US" sz="4400" b="1" dirty="0">
                <a:ln w="1905"/>
                <a:solidFill>
                  <a:srgbClr val="FF0000"/>
                </a:solidFill>
                <a:effectLst>
                  <a:innerShdw blurRad="69850" dist="43180" dir="5400000">
                    <a:srgbClr val="000000">
                      <a:alpha val="65000"/>
                    </a:srgbClr>
                  </a:innerShdw>
                </a:effectLst>
              </a:rPr>
              <a:t> orang yang paling </a:t>
            </a:r>
            <a:r>
              <a:rPr lang="en-US" sz="4400" b="1" dirty="0" err="1">
                <a:ln w="1905"/>
                <a:solidFill>
                  <a:srgbClr val="FF0000"/>
                </a:solidFill>
                <a:effectLst>
                  <a:innerShdw blurRad="69850" dist="43180" dir="5400000">
                    <a:srgbClr val="000000">
                      <a:alpha val="65000"/>
                    </a:srgbClr>
                  </a:innerShdw>
                </a:effectLst>
              </a:rPr>
              <a:t>banyak</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berselawat</a:t>
            </a:r>
            <a:r>
              <a:rPr lang="en-US" sz="4400" b="1" dirty="0">
                <a:ln w="1905"/>
                <a:solidFill>
                  <a:srgbClr val="FF0000"/>
                </a:solidFill>
                <a:effectLst>
                  <a:innerShdw blurRad="69850" dist="43180" dir="5400000">
                    <a:srgbClr val="000000">
                      <a:alpha val="65000"/>
                    </a:srgbClr>
                  </a:innerShdw>
                </a:effectLst>
              </a:rPr>
              <a:t> </a:t>
            </a:r>
            <a:r>
              <a:rPr lang="en-US" sz="4400" b="1" dirty="0" err="1">
                <a:ln w="1905"/>
                <a:solidFill>
                  <a:srgbClr val="FF0000"/>
                </a:solidFill>
                <a:effectLst>
                  <a:innerShdw blurRad="69850" dist="43180" dir="5400000">
                    <a:srgbClr val="000000">
                      <a:alpha val="65000"/>
                    </a:srgbClr>
                  </a:innerShdw>
                </a:effectLst>
              </a:rPr>
              <a:t>kepadaku</a:t>
            </a:r>
            <a:r>
              <a:rPr lang="en-US" sz="4400" b="1" dirty="0">
                <a:ln w="1905"/>
                <a:solidFill>
                  <a:srgbClr val="FF0000"/>
                </a:solidFill>
                <a:effectLst>
                  <a:innerShdw blurRad="69850" dist="43180" dir="5400000">
                    <a:srgbClr val="000000">
                      <a:alpha val="65000"/>
                    </a:srgbClr>
                  </a:innerShdw>
                </a:effectLst>
              </a:rPr>
              <a:t>.”</a:t>
            </a:r>
          </a:p>
          <a:p>
            <a:pPr lvl="0" algn="r"/>
            <a:r>
              <a:rPr lang="en-US" sz="4400" b="1" dirty="0">
                <a:ln w="1905"/>
                <a:solidFill>
                  <a:prstClr val="black"/>
                </a:solidFill>
                <a:effectLst>
                  <a:innerShdw blurRad="69850" dist="43180" dir="5400000">
                    <a:srgbClr val="000000">
                      <a:alpha val="65000"/>
                    </a:srgbClr>
                  </a:innerShdw>
                </a:effectLst>
              </a:rPr>
              <a:t>(Hadis Riwayat Al-Tirmizi)</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4"/>
            <a:ext cx="8583482" cy="1128365"/>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 disifatkan oleh Rasulullah SAW  yang bermaksud:</a:t>
            </a:r>
            <a:endParaRPr kumimoji="0" lang="sv-SE" sz="28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310589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8000" r="-8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1776663" y="596146"/>
            <a:ext cx="5715000" cy="1143000"/>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sama-sama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497305" y="2057400"/>
            <a:ext cx="8305800" cy="1907588"/>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MEMPERBAHARUI AZAM sempena kedatangan bulan Rabi’u Awal pada tahun 1445 hijrah ini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81263" y="4267200"/>
            <a:ext cx="8305800" cy="1905000"/>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MEMBINA dan MENINGKATKAN rasa cinta kita kepada junjungan besar Rasulullah SAW</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1934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8000" r="-8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481263" y="1066800"/>
            <a:ext cx="8305800" cy="1907588"/>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memupuk rasa dekat hubungan kita dengan Baginda SAW</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89284" y="3352800"/>
            <a:ext cx="8305800" cy="2895600"/>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Menerusi MELAKSANAKAN SETIAP AMAL IBADAT dianjurkan oleh Baginda, sehingga terasa di hati seolah-olah Baginda sentiasa berada dalam kalangan kita.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4791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152400"/>
            <a:ext cx="8077199" cy="1079213"/>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51328" y="307285"/>
            <a:ext cx="571342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4" name="Rectangle 3"/>
          <p:cNvSpPr/>
          <p:nvPr/>
        </p:nvSpPr>
        <p:spPr>
          <a:xfrm>
            <a:off x="569441" y="3982997"/>
            <a:ext cx="8077198" cy="2862322"/>
          </a:xfrm>
          <a:prstGeom prst="rect">
            <a:avLst/>
          </a:prstGeom>
        </p:spPr>
        <p:txBody>
          <a:bodyPr wrap="square">
            <a:spAutoFit/>
          </a:bodyPr>
          <a:lstStyle/>
          <a:p>
            <a:pPr algn="just"/>
            <a:r>
              <a:rPr lang="ms-MY" sz="2900" b="1" dirty="0"/>
              <a:t>Maksudnya: </a:t>
            </a:r>
            <a:r>
              <a:rPr lang="ms-MY" sz="2900" b="1" dirty="0">
                <a:solidFill>
                  <a:srgbClr val="FF0000"/>
                </a:solidFill>
              </a:rPr>
              <a:t>Katakanlah (wahai Muhammad SAW): "Jika benar kamu mengasihi Allah maka ikutilah daku, nescaya Allah mengasihi kamu serta mengampunkan dosa-dosa kamu. Dan (ingatlah), Allah Maha Pengampun, lagi Maha Mengasihani.</a:t>
            </a:r>
          </a:p>
          <a:p>
            <a:pPr algn="r"/>
            <a:r>
              <a:rPr lang="ms-MY" sz="2900" b="1" dirty="0"/>
              <a:t>(Surah Ali Imran: 31)</a:t>
            </a:r>
          </a:p>
        </p:txBody>
      </p:sp>
      <p:pic>
        <p:nvPicPr>
          <p:cNvPr id="8" name="Picture 7">
            <a:extLst>
              <a:ext uri="{FF2B5EF4-FFF2-40B4-BE49-F238E27FC236}">
                <a16:creationId xmlns:a16="http://schemas.microsoft.com/office/drawing/2014/main" xmlns="" id="{C136CC63-22CC-4389-9DDF-864E7E06D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86498"/>
            <a:ext cx="8218120" cy="2828789"/>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1938992"/>
          </a:xfrm>
          <a:prstGeom prst="rect">
            <a:avLst/>
          </a:prstGeom>
          <a:solidFill>
            <a:schemeClr val="accent2">
              <a:lumMod val="50000"/>
              <a:alpha val="55000"/>
            </a:schemeClr>
          </a:solidFill>
        </p:spPr>
        <p:txBody>
          <a:bodyPr wrap="square">
            <a:spAutoFit/>
          </a:bodyPr>
          <a:lstStyle/>
          <a:p>
            <a:pPr algn="ctr" rtl="1"/>
            <a:r>
              <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p>
        </p:txBody>
      </p:sp>
      <p:sp>
        <p:nvSpPr>
          <p:cNvPr id="5" name="TextBox 4"/>
          <p:cNvSpPr txBox="1"/>
          <p:nvPr/>
        </p:nvSpPr>
        <p:spPr>
          <a:xfrm>
            <a:off x="66675" y="3253486"/>
            <a:ext cx="9010650"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 </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a:t>
            </a:r>
            <a:r>
              <a:rPr lang="ar-SA" sz="6000" b="1" dirty="0" smtClean="0">
                <a:solidFill>
                  <a:srgbClr val="FFFF00"/>
                </a:solidFill>
                <a:effectLst>
                  <a:glow rad="101600">
                    <a:schemeClr val="tx1">
                      <a:alpha val="60000"/>
                    </a:schemeClr>
                  </a:glow>
                </a:effectLst>
                <a:cs typeface="Traditional Arabic" pitchFamily="2" charset="-78"/>
              </a:rPr>
              <a:t>لَا </a:t>
            </a:r>
            <a:r>
              <a:rPr lang="ar-SA" sz="6000" b="1" dirty="0">
                <a:solidFill>
                  <a:srgbClr val="FFFF00"/>
                </a:solidFill>
                <a:effectLst>
                  <a:glow rad="101600">
                    <a:schemeClr val="tx1">
                      <a:alpha val="60000"/>
                    </a:schemeClr>
                  </a:glow>
                </a:effectLst>
                <a:cs typeface="Traditional Arabic" pitchFamily="2" charset="-78"/>
              </a:rPr>
              <a:t>إِلٰهَ </a:t>
            </a:r>
            <a:r>
              <a:rPr lang="ar-SA" sz="6000" b="1" dirty="0" smtClean="0">
                <a:solidFill>
                  <a:srgbClr val="FFFF00"/>
                </a:solidFill>
                <a:effectLst>
                  <a:glow rad="101600">
                    <a:schemeClr val="tx1">
                      <a:alpha val="60000"/>
                    </a:schemeClr>
                  </a:glow>
                </a:effectLst>
                <a:cs typeface="Traditional Arabic" pitchFamily="2" charset="-78"/>
              </a:rPr>
              <a:t>إِلَّا </a:t>
            </a:r>
            <a:r>
              <a:rPr lang="ar-SA" sz="6000" b="1" dirty="0">
                <a:solidFill>
                  <a:srgbClr val="FFFF00"/>
                </a:solidFill>
                <a:effectLst>
                  <a:glow rad="101600">
                    <a:schemeClr val="tx1">
                      <a:alpha val="60000"/>
                    </a:schemeClr>
                  </a:glow>
                </a:effectLst>
                <a:cs typeface="Traditional Arabic" pitchFamily="2" charset="-78"/>
              </a:rPr>
              <a:t>اللهُ وَحْدَهُ </a:t>
            </a:r>
            <a:r>
              <a:rPr lang="ar-SA" sz="6000" b="1" dirty="0" smtClean="0">
                <a:solidFill>
                  <a:srgbClr val="FFFF00"/>
                </a:solidFill>
                <a:effectLst>
                  <a:glow rad="101600">
                    <a:schemeClr val="tx1">
                      <a:alpha val="60000"/>
                    </a:schemeClr>
                  </a:glow>
                </a:effectLst>
                <a:cs typeface="Traditional Arabic" pitchFamily="2" charset="-78"/>
              </a:rPr>
              <a:t>لَا </a:t>
            </a:r>
            <a:r>
              <a:rPr lang="ar-SA" sz="6000" b="1" dirty="0">
                <a:solidFill>
                  <a:srgbClr val="FFFF00"/>
                </a:solidFill>
                <a:effectLst>
                  <a:glow rad="101600">
                    <a:schemeClr val="tx1">
                      <a:alpha val="60000"/>
                    </a:schemeClr>
                  </a:glow>
                </a:effectLst>
                <a:cs typeface="Traditional Arabic" pitchFamily="2" charset="-78"/>
              </a:rPr>
              <a:t>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a:t>
            </a:r>
            <a:r>
              <a:rPr lang="ar-SA" sz="5400" b="1" dirty="0">
                <a:solidFill>
                  <a:srgbClr val="FFFF00"/>
                </a:solidFill>
                <a:effectLst>
                  <a:glow rad="101600">
                    <a:schemeClr val="tx1">
                      <a:alpha val="60000"/>
                    </a:schemeClr>
                  </a:glow>
                </a:effectLst>
                <a:cs typeface="Traditional Arabic" pitchFamily="2" charset="-78"/>
              </a:rPr>
              <a:t>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533400" y="381000"/>
            <a:ext cx="8077200" cy="60198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mendapat keredaan-Nya. Ketahuilah bahawa Allah telah menjadikan hari Jumaat sebagai penghulu segala hari yang dipenuhi dengan pelbagai kelebihan</a:t>
            </a:r>
          </a:p>
        </p:txBody>
      </p:sp>
    </p:spTree>
    <p:extLst>
      <p:ext uri="{BB962C8B-B14F-4D97-AF65-F5344CB8AC3E}">
        <p14:creationId xmlns:p14="http://schemas.microsoft.com/office/powerpoint/2010/main" val="278762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98340" y="1828800"/>
            <a:ext cx="8147319" cy="4462760"/>
          </a:xfrm>
          <a:prstGeom prst="rect">
            <a:avLst/>
          </a:prstGeom>
        </p:spPr>
        <p:txBody>
          <a:bodyPr wrap="square">
            <a:spAutoFit/>
          </a:bodyPr>
          <a:lstStyle/>
          <a:p>
            <a:pPr algn="just"/>
            <a:r>
              <a:rPr lang="en-US" sz="3600" b="1" dirty="0">
                <a:ln w="1905"/>
                <a:solidFill>
                  <a:srgbClr val="C00000"/>
                </a:solidFill>
                <a:effectLst>
                  <a:innerShdw blurRad="69850" dist="43180" dir="5400000">
                    <a:srgbClr val="000000">
                      <a:alpha val="65000"/>
                    </a:srgbClr>
                  </a:innerShdw>
                </a:effectLst>
              </a:rPr>
              <a:t>”</a:t>
            </a:r>
            <a:r>
              <a:rPr lang="en-US" sz="3600" b="1" dirty="0" err="1">
                <a:ln w="1905"/>
                <a:solidFill>
                  <a:srgbClr val="C00000"/>
                </a:solidFill>
                <a:effectLst>
                  <a:innerShdw blurRad="69850" dist="43180" dir="5400000">
                    <a:srgbClr val="000000">
                      <a:alpha val="65000"/>
                    </a:srgbClr>
                  </a:innerShdw>
                </a:effectLst>
              </a:rPr>
              <a:t>Sebaik-baik</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ialah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Jumaat. </a:t>
            </a:r>
            <a:r>
              <a:rPr lang="en-US" sz="3600" b="1" dirty="0" err="1">
                <a:ln w="1905"/>
                <a:solidFill>
                  <a:srgbClr val="C00000"/>
                </a:solidFill>
                <a:effectLst>
                  <a:innerShdw blurRad="69850" dist="43180" dir="5400000">
                    <a:srgbClr val="000000">
                      <a:alpha val="65000"/>
                    </a:srgbClr>
                  </a:innerShdw>
                </a:effectLst>
              </a:rPr>
              <a:t>Padanya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dijadikan</a:t>
            </a:r>
            <a:r>
              <a:rPr lang="en-US" sz="3600" b="1" dirty="0">
                <a:ln w="1905"/>
                <a:solidFill>
                  <a:srgbClr val="C00000"/>
                </a:solidFill>
                <a:effectLst>
                  <a:innerShdw blurRad="69850" dist="43180" dir="5400000">
                    <a:srgbClr val="000000">
                      <a:alpha val="65000"/>
                    </a:srgbClr>
                  </a:innerShdw>
                </a:effectLst>
              </a:rPr>
              <a:t> Nabi Adam. </a:t>
            </a:r>
            <a:r>
              <a:rPr lang="en-US" sz="3600" b="1" dirty="0" err="1">
                <a:ln w="1905"/>
                <a:solidFill>
                  <a:srgbClr val="C00000"/>
                </a:solidFill>
                <a:effectLst>
                  <a:innerShdw blurRad="69850" dist="43180" dir="5400000">
                    <a:srgbClr val="000000">
                      <a:alpha val="65000"/>
                    </a:srgbClr>
                  </a:innerShdw>
                </a:effectLst>
              </a:rPr>
              <a:t>Padanya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dimasukkan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baginda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syurga</a:t>
            </a:r>
            <a:r>
              <a:rPr lang="en-US" sz="3600" b="1" dirty="0">
                <a:ln w="1905"/>
                <a:solidFill>
                  <a:srgbClr val="C00000"/>
                </a:solidFill>
                <a:effectLst>
                  <a:innerShdw blurRad="69850" dist="43180" dir="5400000">
                    <a:srgbClr val="000000">
                      <a:alpha val="65000"/>
                    </a:srgbClr>
                  </a:innerShdw>
                </a:effectLst>
              </a:rPr>
              <a:t> dan </a:t>
            </a:r>
            <a:r>
              <a:rPr lang="en-US" sz="3600" b="1" dirty="0" err="1">
                <a:ln w="1905"/>
                <a:solidFill>
                  <a:srgbClr val="C00000"/>
                </a:solidFill>
                <a:effectLst>
                  <a:innerShdw blurRad="69850" dist="43180" dir="5400000">
                    <a:srgbClr val="000000">
                      <a:alpha val="65000"/>
                    </a:srgbClr>
                  </a:innerShdw>
                </a:effectLst>
              </a:rPr>
              <a:t>padanya</a:t>
            </a:r>
            <a:r>
              <a:rPr lang="en-US" sz="3600" b="1" dirty="0">
                <a:ln w="1905"/>
                <a:solidFill>
                  <a:srgbClr val="C00000"/>
                </a:solidFill>
                <a:effectLst>
                  <a:innerShdw blurRad="69850" dist="43180" dir="5400000">
                    <a:srgbClr val="000000">
                      <a:alpha val="65000"/>
                    </a:srgbClr>
                  </a:innerShdw>
                </a:effectLst>
              </a:rPr>
              <a:t> juga </a:t>
            </a:r>
            <a:r>
              <a:rPr lang="en-US" sz="3600" b="1" dirty="0" err="1">
                <a:ln w="1905"/>
                <a:solidFill>
                  <a:srgbClr val="C00000"/>
                </a:solidFill>
                <a:effectLst>
                  <a:innerShdw blurRad="69850" dist="43180" dir="5400000">
                    <a:srgbClr val="000000">
                      <a:alpha val="65000"/>
                    </a:srgbClr>
                  </a:innerShdw>
                </a:effectLst>
              </a:rPr>
              <a:t>dikeluarkan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daripada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syurga</a:t>
            </a:r>
            <a:r>
              <a:rPr lang="en-US" sz="3600" b="1" dirty="0">
                <a:ln w="1905"/>
                <a:solidFill>
                  <a:srgbClr val="C00000"/>
                </a:solidFill>
                <a:effectLst>
                  <a:innerShdw blurRad="69850" dist="43180" dir="5400000">
                    <a:srgbClr val="000000">
                      <a:alpha val="65000"/>
                    </a:srgbClr>
                  </a:innerShdw>
                </a:effectLst>
              </a:rPr>
              <a:t>, dan </a:t>
            </a:r>
            <a:r>
              <a:rPr lang="en-US" sz="3600" b="1" dirty="0" err="1">
                <a:ln w="1905"/>
                <a:solidFill>
                  <a:srgbClr val="C00000"/>
                </a:solidFill>
                <a:effectLst>
                  <a:innerShdw blurRad="69850" dist="43180" dir="5400000">
                    <a:srgbClr val="000000">
                      <a:alpha val="65000"/>
                    </a:srgbClr>
                  </a:innerShdw>
                </a:effectLst>
              </a:rPr>
              <a:t>tidak</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berlaku</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Kiamat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melainkan</a:t>
            </a:r>
            <a:r>
              <a:rPr lang="en-US" sz="3600" b="1" dirty="0">
                <a:ln w="1905"/>
                <a:solidFill>
                  <a:srgbClr val="C00000"/>
                </a:solidFill>
                <a:effectLst>
                  <a:innerShdw blurRad="69850" dist="43180" dir="5400000">
                    <a:srgbClr val="000000">
                      <a:alpha val="65000"/>
                    </a:srgbClr>
                  </a:innerShdw>
                </a:effectLst>
              </a:rPr>
              <a:t> pada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Jumaat.”</a:t>
            </a:r>
          </a:p>
          <a:p>
            <a:pPr algn="just"/>
            <a:endParaRPr lang="en-US" sz="3600" b="1" dirty="0">
              <a:ln w="1905"/>
              <a:solidFill>
                <a:srgbClr val="C00000"/>
              </a:solidFill>
              <a:effectLst>
                <a:innerShdw blurRad="69850" dist="43180" dir="5400000">
                  <a:srgbClr val="000000">
                    <a:alpha val="65000"/>
                  </a:srgbClr>
                </a:innerShdw>
              </a:effectLst>
            </a:endParaRPr>
          </a:p>
          <a:p>
            <a:pPr algn="ctr"/>
            <a:r>
              <a:rPr lang="en-US" sz="3200" b="1" dirty="0">
                <a:ln w="1905"/>
                <a:solidFill>
                  <a:srgbClr val="C00000"/>
                </a:solidFill>
                <a:effectLst>
                  <a:innerShdw blurRad="69850" dist="43180" dir="5400000">
                    <a:srgbClr val="000000">
                      <a:alpha val="65000"/>
                    </a:srgbClr>
                  </a:innerShdw>
                </a:effectLst>
              </a:rPr>
              <a:t>(Hadis </a:t>
            </a:r>
            <a:r>
              <a:rPr lang="en-US" sz="3200" b="1" dirty="0" err="1">
                <a:ln w="1905"/>
                <a:solidFill>
                  <a:srgbClr val="C00000"/>
                </a:solidFill>
                <a:effectLst>
                  <a:innerShdw blurRad="69850" dist="43180" dir="5400000">
                    <a:srgbClr val="000000">
                      <a:alpha val="65000"/>
                    </a:srgbClr>
                  </a:innerShdw>
                </a:effectLst>
              </a:rPr>
              <a:t>riwayat</a:t>
            </a:r>
            <a:r>
              <a:rPr lang="en-US" sz="3200" b="1" dirty="0">
                <a:ln w="1905"/>
                <a:solidFill>
                  <a:srgbClr val="C00000"/>
                </a:solidFill>
                <a:effectLst>
                  <a:innerShdw blurRad="69850" dist="43180" dir="5400000">
                    <a:srgbClr val="000000">
                      <a:alpha val="65000"/>
                    </a:srgbClr>
                  </a:innerShdw>
                </a:effectLst>
              </a:rPr>
              <a:t> Muslim)</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Tree>
    <p:extLst>
      <p:ext uri="{BB962C8B-B14F-4D97-AF65-F5344CB8AC3E}">
        <p14:creationId xmlns:p14="http://schemas.microsoft.com/office/powerpoint/2010/main" val="3687741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E9619CCB-3355-45FC-B8C5-E9D9830B1F55}"/>
              </a:ext>
            </a:extLst>
          </p:cNvPr>
          <p:cNvSpPr/>
          <p:nvPr/>
        </p:nvSpPr>
        <p:spPr>
          <a:xfrm>
            <a:off x="2511593" y="152400"/>
            <a:ext cx="4120814" cy="762000"/>
          </a:xfrm>
          <a:prstGeom prst="homePlate">
            <a:avLst/>
          </a:prstGeom>
          <a:solidFill>
            <a:schemeClr val="accent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a:t>
            </a:r>
          </a:p>
        </p:txBody>
      </p:sp>
      <p:sp>
        <p:nvSpPr>
          <p:cNvPr id="8" name="Rectangle: Rounded Corners 8">
            <a:extLst>
              <a:ext uri="{FF2B5EF4-FFF2-40B4-BE49-F238E27FC236}">
                <a16:creationId xmlns:a16="http://schemas.microsoft.com/office/drawing/2014/main" xmlns="" id="{E9BF90BD-1D9C-4DE3-AF3D-E1DA7FE28E0C}"/>
              </a:ext>
            </a:extLst>
          </p:cNvPr>
          <p:cNvSpPr/>
          <p:nvPr/>
        </p:nvSpPr>
        <p:spPr>
          <a:xfrm>
            <a:off x="304800" y="990600"/>
            <a:ext cx="8534400" cy="5715000"/>
          </a:xfrm>
          <a:prstGeom prst="flowChartAlternateProcess">
            <a:avLst/>
          </a:prstGeom>
          <a:solidFill>
            <a:schemeClr val="accent2">
              <a:lumMod val="75000"/>
            </a:schemeClr>
          </a:soli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Bersempena dengan hari yang mulia ini, sayugialah kita umat Islam mengambil peluang melakukan amal kebaikan seperti berniat iktikaf ketika berada dalam masjid, mengambil pengajaran daripada kandungan khutbah Jumaat, berzikir serta menunaikan solat Jumaat dengan tertib dan khusyuk. Janganlah melakukan perkara yang boleh mengganggu jemaah lain sepanjang berada di masjid, kerana perbuatan tersebut dilarang dalam Islam.</a:t>
            </a:r>
          </a:p>
        </p:txBody>
      </p:sp>
    </p:spTree>
    <p:extLst>
      <p:ext uri="{BB962C8B-B14F-4D97-AF65-F5344CB8AC3E}">
        <p14:creationId xmlns:p14="http://schemas.microsoft.com/office/powerpoint/2010/main" val="3852946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859340"/>
            <a:ext cx="870103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وَحَبِيْبِنَا مُحّمَّدٍ،</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عَدَدَ نِعَمِ اْللهِ وَإِفْضَالِهِ.</a:t>
            </a:r>
          </a:p>
        </p:txBody>
      </p:sp>
      <p:sp>
        <p:nvSpPr>
          <p:cNvPr id="4" name="TextBox 3"/>
          <p:cNvSpPr txBox="1"/>
          <p:nvPr/>
        </p:nvSpPr>
        <p:spPr>
          <a:xfrm>
            <a:off x="214370" y="3956923"/>
            <a:ext cx="870103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limpahkanlah</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yang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dikasihi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erta</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iaitu</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limpahan</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bilangan</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nikmat-nikmat</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kurniaan</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115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Khutbah</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13 Rabiul Awal 1445H/ 29 September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104899" y="2671107"/>
            <a:ext cx="6934200" cy="3416320"/>
          </a:xfrm>
          <a:prstGeom prst="rect">
            <a:avLst/>
          </a:prstGeom>
        </p:spPr>
        <p:txBody>
          <a:bodyPr wrap="square">
            <a:spAutoFit/>
          </a:bodyPr>
          <a:lstStyle/>
          <a:p>
            <a:pPr algn="ctr"/>
            <a:r>
              <a:rPr lang="fi-FI"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CINTA KEPADA NABI ASAS KECINTAAN KEPADA ALLAH</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8000" r="-1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199" y="3581400"/>
            <a:ext cx="8305800" cy="1828800"/>
          </a:xfrm>
          <a:prstGeom prst="flowChartProcess">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Membawa makna cintakan seorang yang SANGAT BERNILAI dalam kehidupan SELURUH UMAT ISLAM.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118058" y="1143000"/>
            <a:ext cx="6984083" cy="1709312"/>
          </a:xfrm>
          <a:prstGeom prst="flowChartProcess">
            <a:avLst/>
          </a:prstGeom>
          <a:solidFill>
            <a:schemeClr val="bg2">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Kedatangan bulan RABIU’ AWAL pada saban tahun hijrah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8000" r="-1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514600"/>
            <a:ext cx="8305800" cy="1213104"/>
          </a:xfrm>
          <a:prstGeom prst="rect">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Mengingatkan kita kepada suatu PERISTIWA AGUNG yang bersejarah</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587226" y="838200"/>
            <a:ext cx="6045748" cy="1289304"/>
          </a:xfrm>
          <a:prstGeom prst="rect">
            <a:avLst/>
          </a:prstGeom>
          <a:solidFill>
            <a:schemeClr val="bg2">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Kehadiran bulan Rabiu’ Awal pada tahun 1445 hijrah ini</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457200" y="3755778"/>
            <a:ext cx="8305800" cy="1377696"/>
          </a:xfrm>
          <a:prstGeom prst="rect">
            <a:avLst/>
          </a:prstGeom>
          <a:solidFill>
            <a:schemeClr val="accent3">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Iaitu KELAHIRAN BAGINDA NABI MUHAMMAD SAW yang diutuskan Allah sebagai rahmat seluruh alam.</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5161548"/>
            <a:ext cx="8305800" cy="1060704"/>
          </a:xfrm>
          <a:prstGeom prst="rect">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Cintakan Nabi Muhammad SAW adalah asas kepada kasihkan Allah SWT.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733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8000" r="-1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4419600"/>
            <a:ext cx="8305800" cy="1752600"/>
          </a:xfrm>
          <a:prstGeom prst="rect">
            <a:avLst/>
          </a:prstGeom>
          <a:solidFill>
            <a:schemeClr val="bg2">
              <a:lumMod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Kerana Baginda SAW merupakan hamba Allah yang paling dikasihiNya.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587226" y="990600"/>
            <a:ext cx="6045748" cy="1594104"/>
          </a:xfrm>
          <a:prstGeom prst="rect">
            <a:avLst/>
          </a:prstGeom>
          <a:solidFill>
            <a:schemeClr val="bg2">
              <a:lumMod val="50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PINTU UTAMA untuk sampai kepada kasihkan Allah </a:t>
            </a:r>
            <a:r>
              <a:rPr lang="fi-FI"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SWT, adalah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457200" y="2971800"/>
            <a:ext cx="8305800" cy="990600"/>
          </a:xfrm>
          <a:prstGeom prst="rect">
            <a:avLst/>
          </a:prstGeom>
          <a:solidFill>
            <a:schemeClr val="accent3">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MENGASIHI NABI MUHAMMAD SAW</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0806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12419962</TotalTime>
  <Words>1604</Words>
  <Application>Microsoft Office PowerPoint</Application>
  <PresentationFormat>On-screen Show (4:3)</PresentationFormat>
  <Paragraphs>193</Paragraphs>
  <Slides>50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50</vt:i4>
      </vt:variant>
    </vt:vector>
  </HeadingPairs>
  <TitlesOfParts>
    <vt:vector size="67"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1207</cp:revision>
  <dcterms:created xsi:type="dcterms:W3CDTF">2017-12-24T04:47:57Z</dcterms:created>
  <dcterms:modified xsi:type="dcterms:W3CDTF">2023-09-26T01:00:51Z</dcterms:modified>
</cp:coreProperties>
</file>